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Lst>
  <p:notesMasterIdLst>
    <p:notesMasterId r:id="rId24"/>
  </p:notesMasterIdLst>
  <p:handoutMasterIdLst>
    <p:handoutMasterId r:id="rId25"/>
  </p:handoutMasterIdLst>
  <p:sldIdLst>
    <p:sldId id="263" r:id="rId7"/>
    <p:sldId id="266" r:id="rId8"/>
    <p:sldId id="271" r:id="rId9"/>
    <p:sldId id="275" r:id="rId10"/>
    <p:sldId id="267" r:id="rId11"/>
    <p:sldId id="269" r:id="rId12"/>
    <p:sldId id="268" r:id="rId13"/>
    <p:sldId id="272" r:id="rId14"/>
    <p:sldId id="270" r:id="rId15"/>
    <p:sldId id="274" r:id="rId16"/>
    <p:sldId id="278" r:id="rId17"/>
    <p:sldId id="273" r:id="rId18"/>
    <p:sldId id="277" r:id="rId19"/>
    <p:sldId id="276" r:id="rId20"/>
    <p:sldId id="281" r:id="rId21"/>
    <p:sldId id="280"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B0109"/>
    <a:srgbClr val="C8C8C8"/>
    <a:srgbClr val="FFFFFF"/>
    <a:srgbClr val="FF6600"/>
    <a:srgbClr val="D9D9D9"/>
    <a:srgbClr val="DF1F2E"/>
    <a:srgbClr val="FFCC66"/>
    <a:srgbClr val="6E9678"/>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78180" autoAdjust="0"/>
  </p:normalViewPr>
  <p:slideViewPr>
    <p:cSldViewPr snapToGrid="0">
      <p:cViewPr varScale="1">
        <p:scale>
          <a:sx n="76" d="100"/>
          <a:sy n="76" d="100"/>
        </p:scale>
        <p:origin x="1738" y="9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Types of hulls.</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1.  Displacement hulls move through the water.  These hulls are slow but very stable.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Boats with displacement hulls are designed to cut through the water with a minimum of propulsion.  Most sailboats and large cruisers have displacement hulls to allow them to travel more smoothly through the water.</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2.  Planing hulls move on top of the water.  These hulls are fast but less stable than a displacement hull.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Boats with </a:t>
            </a:r>
            <a:r>
              <a:rPr lang="en-US" altLang="en-US" dirty="0" err="1"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planing</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hulls are designed to rise up and glide on top of the water when enough power is supplied.  Most small powerboats, including personal watercraft (PWC) have </a:t>
            </a:r>
            <a:r>
              <a:rPr lang="en-US" altLang="en-US" dirty="0" err="1"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planing</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hulls allowing them to travel more rapidly across the water.</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Hull shapes.</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1</a:t>
            </a:r>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Flat Bottom.  Flat bottom boats are typically small open boats such as johnboats.  Flat-bottomed boats can easily get "on plane" or ride on top of the water at high speeds.  Flat bottom boats are typically intended for use on calm waters such as ponds, small lakes, and slow rivers because they do not handle well in choppy or rough water, especially at </a:t>
            </a:r>
            <a:r>
              <a:rPr lang="en-US" alt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planing</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speeds.  Flat-bottomed boats are not very stable; caution should be used when moving around them.</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2.  Round Bottom.  Round bottom boats almost "glide" through the water.  Because round-bottomed boats are very efficient at moving through water, most cruising sail and powerboats have rounded hulls.  Typically, round-hulled boats move at slow speeds.</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3.  Deep-V hull.  "V-hulls" are designed to operate at high speeds and to "cut" through rough water.  V-hulls are not as efficient as flat or round-bottomed boats, and need larger engines to move at similar speeds.</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4.  Cathedral hull.  Cathedral or multi-hulls, are two or more hulls attached together.  This combination of hulls allows for much more stability than what is found in other hull forms.  The air pocket that is formed between the hulls may also provide lift, helping the boat get on plane more easily and increasing efficiency.</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416751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cs typeface="Times New Roman" panose="02020603050405020304" pitchFamily="18" charset="0"/>
              </a:rPr>
              <a:t>Inboard m</a:t>
            </a:r>
            <a:r>
              <a:rPr lang="en-US" altLang="en-US" b="1" dirty="0" smtClean="0">
                <a:solidFill>
                  <a:srgbClr val="000000"/>
                </a:solidFill>
                <a:cs typeface="Times New Roman" panose="02020603050405020304" pitchFamily="18" charset="0"/>
              </a:rPr>
              <a:t>otors</a:t>
            </a:r>
            <a:r>
              <a:rPr lang="en-US" altLang="en-US" dirty="0" smtClean="0">
                <a:solidFill>
                  <a:srgbClr val="000000"/>
                </a:solidFill>
                <a:cs typeface="Times New Roman" panose="02020603050405020304" pitchFamily="18" charset="0"/>
              </a:rPr>
              <a:t> are mounted inside the hull's midsection or in front of the transom.  An inboard on a boat is a four-stroke automotive engine adapted for marine use.  The engine turns a drive shaft that runs through the bottom of the hull and is attached to a propeller at the other end.  Steering of most inboard boats is controlled by a rudder behind the propeller.</a:t>
            </a:r>
            <a:r>
              <a:rPr lang="en-US" alt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cs typeface="Times New Roman" panose="02020603050405020304" pitchFamily="18" charset="0"/>
              </a:rPr>
              <a:t>Outboard motors</a:t>
            </a:r>
            <a:r>
              <a:rPr lang="en-US" altLang="en-US" dirty="0" smtClean="0">
                <a:cs typeface="Times New Roman" panose="02020603050405020304" pitchFamily="18" charset="0"/>
              </a:rPr>
              <a:t> are a complete power unit, including an engine, gear case and propeller, mounted on the transom of the boat.  Outboards range in size from under one horsepower (</a:t>
            </a:r>
            <a:r>
              <a:rPr lang="en-US" altLang="en-US" dirty="0" err="1" smtClean="0">
                <a:cs typeface="Times New Roman" panose="02020603050405020304" pitchFamily="18" charset="0"/>
              </a:rPr>
              <a:t>hp</a:t>
            </a:r>
            <a:r>
              <a:rPr lang="en-US" altLang="en-US" dirty="0" smtClean="0">
                <a:cs typeface="Times New Roman" panose="02020603050405020304" pitchFamily="18" charset="0"/>
              </a:rPr>
              <a:t>) to more than 300 hp.  Outboards include electric trolling motors.  Outboards have a higher horsepower-to-weight ratio than other engine types.  Most outboards have separate fuel tanks that are either portable or built into the boat, although smaller motors have self-contained fuel tanks.  Outboards are internal combustion engines.  A growing number of outboard engines are of four-stroke design; but most are still two-stroke engines, which require oil to be mixed with the fuel to properly lubricate the engine.  Steering of outboard boats is controlled by a tiller steering wheel, which swivels the entire engine to direct propeller thrust.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Inboard/Outboard (I/O) motors</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combine features found on both inboard and outboard engines.  Stern drive motors are mounted inside the boat and attached through the transom to a drive unit, which resembles the lower section of an outboard.  Stern drives are four-stroke automotive engines adapted for marine use.  The engine turns a drive shaft that runs through the transom and is attached to a propeller at the other end.  Steering is controlled by a drive unit that swivels like an outboard. </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Jet Drive systems</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have the advantage of having no propeller to cause potential danger to people in the water and marine life.  They are usually inboard engines that take in water, which flows through a pump powered by an impeller.  The water is then discharged at high pressure through a nozzle that propels the boat forward.  The nozzle swivels to provide steering to the boat.  Most personal watercraft use jet drives. </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70263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14</a:t>
            </a:fld>
            <a:endParaRPr lang="en-US"/>
          </a:p>
        </p:txBody>
      </p:sp>
    </p:spTree>
    <p:extLst>
      <p:ext uri="{BB962C8B-B14F-4D97-AF65-F5344CB8AC3E}">
        <p14:creationId xmlns:p14="http://schemas.microsoft.com/office/powerpoint/2010/main" val="127847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17011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98276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70355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3321906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3406678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886359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907267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86498620"/>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293830"/>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8554725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860000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278019028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904935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2750937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548873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9948201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11083775"/>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solidFill>
                  <a:prstClr val="white"/>
                </a:solidFill>
              </a:rPr>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263075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smtClean="0">
                <a:solidFill>
                  <a:prstClr val="white"/>
                </a:solidFill>
              </a:rPr>
              <a:pPr algn="r">
                <a:spcBef>
                  <a:spcPct val="50000"/>
                </a:spcBef>
                <a:defRPr/>
              </a:pPr>
              <a:t>‹#›</a:t>
            </a:fld>
            <a:endParaRPr lang="en-US" sz="750" dirty="0">
              <a:solidFill>
                <a:prstClr val="white"/>
              </a:solidFill>
            </a:endParaRPr>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2083026761"/>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7.jpeg"/><Relationship Id="rId7" Type="http://schemas.openxmlformats.org/officeDocument/2006/relationships/image" Target="../media/image24.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25" y="254825"/>
            <a:ext cx="8743950" cy="858437"/>
          </a:xfrm>
        </p:spPr>
        <p:txBody>
          <a:bodyPr>
            <a:noAutofit/>
          </a:bodyPr>
          <a:lstStyle/>
          <a:p>
            <a:pPr algn="ctr"/>
            <a:r>
              <a:rPr lang="en-US" sz="4400" dirty="0" smtClean="0"/>
              <a:t>MOTORBOAT TRAINING, Testing and licensing</a:t>
            </a:r>
            <a:endParaRPr lang="en-US" sz="4400" dirty="0"/>
          </a:p>
        </p:txBody>
      </p:sp>
      <p:sp>
        <p:nvSpPr>
          <p:cNvPr id="2" name="Text Placeholder 1"/>
          <p:cNvSpPr>
            <a:spLocks noGrp="1"/>
          </p:cNvSpPr>
          <p:nvPr>
            <p:ph type="body" sz="quarter" idx="16"/>
          </p:nvPr>
        </p:nvSpPr>
        <p:spPr>
          <a:xfrm>
            <a:off x="200025" y="1299455"/>
            <a:ext cx="4119056" cy="3957637"/>
          </a:xfrm>
        </p:spPr>
        <p:txBody>
          <a:bodyPr/>
          <a:lstStyle/>
          <a:p>
            <a:r>
              <a:rPr lang="en-US" sz="2000" dirty="0" smtClean="0"/>
              <a:t>Presenter:</a:t>
            </a:r>
          </a:p>
          <a:p>
            <a:endParaRPr lang="en-US" sz="2000" dirty="0" smtClean="0"/>
          </a:p>
          <a:p>
            <a:r>
              <a:rPr lang="en-US" sz="2000" dirty="0" smtClean="0"/>
              <a:t>Title: </a:t>
            </a:r>
            <a:r>
              <a:rPr lang="en-US" sz="2000" dirty="0" smtClean="0">
                <a:solidFill>
                  <a:srgbClr val="002060"/>
                </a:solidFill>
              </a:rPr>
              <a:t>Boats/Personal Watercraft and Boat Maintenance</a:t>
            </a:r>
          </a:p>
          <a:p>
            <a:endParaRPr lang="en-US" sz="2000" dirty="0" smtClean="0">
              <a:solidFill>
                <a:srgbClr val="002060"/>
              </a:solidFill>
            </a:endParaRPr>
          </a:p>
          <a:p>
            <a:r>
              <a:rPr lang="en-US" sz="2000" dirty="0" smtClean="0">
                <a:solidFill>
                  <a:srgbClr val="002060"/>
                </a:solidFill>
              </a:rPr>
              <a:t>Manual – TAB 2</a:t>
            </a:r>
          </a:p>
          <a:p>
            <a:endParaRPr lang="en-US" sz="2000" dirty="0" smtClean="0"/>
          </a:p>
          <a:p>
            <a:r>
              <a:rPr lang="en-US" sz="2000" dirty="0" smtClean="0"/>
              <a:t>Date:</a:t>
            </a:r>
          </a:p>
          <a:p>
            <a:endParaRPr lang="en-US" dirty="0"/>
          </a:p>
        </p:txBody>
      </p:sp>
      <p:pic>
        <p:nvPicPr>
          <p:cNvPr id="5" name="Picture 3" descr="U:\Training\Boat Operator's Training\PartsBoatSideview.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9081" y="2509736"/>
            <a:ext cx="4284670" cy="213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Rectangle 1"/>
          <p:cNvSpPr/>
          <p:nvPr/>
        </p:nvSpPr>
        <p:spPr>
          <a:xfrm>
            <a:off x="2555145" y="452718"/>
            <a:ext cx="3825086"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400" b="0" i="0" u="sng" strike="noStrike" kern="0" cap="none" spc="0" normalizeH="0" baseline="0" noProof="0" dirty="0" smtClean="0">
                <a:ln>
                  <a:noFill/>
                </a:ln>
                <a:solidFill>
                  <a:srgbClr val="0000FF"/>
                </a:solidFill>
                <a:effectLst/>
                <a:uLnTx/>
                <a:uFillTx/>
                <a:latin typeface="Arial" panose="020B0604020202020204" pitchFamily="34" charset="0"/>
                <a:ea typeface="+mj-ea"/>
                <a:cs typeface="Arial" panose="020B0604020202020204" pitchFamily="34" charset="0"/>
              </a:rPr>
              <a:t>Capacity Plate</a:t>
            </a:r>
            <a:endParaRPr kumimoji="0" lang="en-US" sz="1800"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5960533" y="1943100"/>
            <a:ext cx="3048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3333CC"/>
              </a:buClr>
              <a:buSzPct val="60000"/>
              <a:buNone/>
              <a:tabLst/>
              <a:defRPr/>
            </a:pP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 If no Capacity</a:t>
            </a:r>
            <a:r>
              <a:rPr kumimoji="0" lang="en-US" altLang="en-US" sz="3200" b="0" i="0" u="none" strike="noStrike" kern="0" cap="none" spc="0" normalizeH="0" noProof="0" dirty="0" smtClean="0">
                <a:ln>
                  <a:noFill/>
                </a:ln>
                <a:solidFill>
                  <a:srgbClr val="000000"/>
                </a:solidFill>
                <a:effectLst/>
                <a:uLnTx/>
                <a:uFillTx/>
                <a:latin typeface="Tahoma"/>
                <a:ea typeface="+mn-ea"/>
                <a:cs typeface="+mn-cs"/>
              </a:rPr>
              <a:t> </a:t>
            </a: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Plate use:</a:t>
            </a:r>
          </a:p>
          <a:p>
            <a:pPr marL="342900" marR="0" lvl="0" indent="-342900" algn="ctr"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None/>
              <a:tabLst/>
              <a:defRPr/>
            </a:pPr>
            <a:r>
              <a:rPr kumimoji="0" lang="en-US" altLang="en-US" sz="2800" b="0" i="0" u="sng" strike="noStrike" kern="0" cap="none" spc="0" normalizeH="0" baseline="0" noProof="0" dirty="0" smtClean="0">
                <a:ln>
                  <a:noFill/>
                </a:ln>
                <a:solidFill>
                  <a:srgbClr val="000000"/>
                </a:solidFill>
                <a:effectLst/>
                <a:uLnTx/>
                <a:uFillTx/>
                <a:latin typeface="Tahoma"/>
                <a:ea typeface="+mn-ea"/>
                <a:cs typeface="+mn-cs"/>
              </a:rPr>
              <a:t>length x width</a:t>
            </a:r>
            <a:r>
              <a:rPr kumimoji="0" lang="en-US" altLang="en-US" sz="2800" b="0" i="0" strike="noStrike" kern="0" cap="none" spc="0" normalizeH="0" noProof="0" dirty="0" smtClean="0">
                <a:ln>
                  <a:noFill/>
                </a:ln>
                <a:solidFill>
                  <a:srgbClr val="000000"/>
                </a:solidFill>
                <a:effectLst/>
                <a:uLnTx/>
                <a:uFillTx/>
                <a:latin typeface="Tahoma"/>
                <a:ea typeface="+mn-ea"/>
                <a:cs typeface="+mn-cs"/>
              </a:rPr>
              <a:t>  </a:t>
            </a:r>
            <a:endParaRPr kumimoji="0" lang="en-US" altLang="en-US" sz="2800" b="0" i="0" u="sng" strike="noStrike" kern="0" cap="none" spc="0" normalizeH="0" baseline="0" noProof="0" dirty="0" smtClean="0">
              <a:ln>
                <a:noFill/>
              </a:ln>
              <a:solidFill>
                <a:srgbClr val="000000"/>
              </a:solidFill>
              <a:effectLst/>
              <a:uLnTx/>
              <a:uFillTx/>
              <a:latin typeface="Tahoma"/>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15</a:t>
            </a:r>
          </a:p>
          <a:p>
            <a:pPr marL="342900" marR="0" lvl="0" indent="-342900" algn="ctr"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None/>
              <a:tabLst/>
              <a:defRPr/>
            </a:pP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   </a:t>
            </a: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to calculate the number of 150 lb. people the vessel can carry safely</a:t>
            </a:r>
          </a:p>
        </p:txBody>
      </p:sp>
      <p:sp>
        <p:nvSpPr>
          <p:cNvPr id="3" name="TextBox 2"/>
          <p:cNvSpPr txBox="1"/>
          <p:nvPr/>
        </p:nvSpPr>
        <p:spPr>
          <a:xfrm>
            <a:off x="484710" y="6057900"/>
            <a:ext cx="8196475" cy="461665"/>
          </a:xfrm>
          <a:prstGeom prst="rect">
            <a:avLst/>
          </a:prstGeom>
          <a:noFill/>
        </p:spPr>
        <p:txBody>
          <a:bodyPr wrap="none" rtlCol="0">
            <a:spAutoFit/>
          </a:bodyPr>
          <a:lstStyle/>
          <a:p>
            <a:r>
              <a:rPr lang="en-US" sz="2400" dirty="0" smtClean="0">
                <a:solidFill>
                  <a:srgbClr val="0000FF"/>
                </a:solidFill>
                <a:latin typeface="Arial" panose="020B0604020202020204" pitchFamily="34" charset="0"/>
                <a:cs typeface="Arial" panose="020B0604020202020204" pitchFamily="34" charset="0"/>
              </a:rPr>
              <a:t>Federal law requires capacity plates on boats less than 20’ </a:t>
            </a:r>
            <a:endParaRPr lang="en-US" sz="2400" dirty="0">
              <a:solidFill>
                <a:srgbClr val="0000F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312" y="1481435"/>
            <a:ext cx="5418796" cy="4226661"/>
          </a:xfrm>
          <a:prstGeom prst="rect">
            <a:avLst/>
          </a:prstGeom>
        </p:spPr>
      </p:pic>
    </p:spTree>
    <p:extLst>
      <p:ext uri="{BB962C8B-B14F-4D97-AF65-F5344CB8AC3E}">
        <p14:creationId xmlns:p14="http://schemas.microsoft.com/office/powerpoint/2010/main" val="2163623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2152886" y="179793"/>
            <a:ext cx="45397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Propeller Types</a:t>
            </a:r>
          </a:p>
        </p:txBody>
      </p:sp>
      <p:sp>
        <p:nvSpPr>
          <p:cNvPr id="7" name="Rectangle 3"/>
          <p:cNvSpPr txBox="1">
            <a:spLocks noChangeArrowheads="1"/>
          </p:cNvSpPr>
          <p:nvPr/>
        </p:nvSpPr>
        <p:spPr bwMode="auto">
          <a:xfrm>
            <a:off x="706032" y="1595718"/>
            <a:ext cx="7766759" cy="410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Plastic – </a:t>
            </a: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used in low horsepower situations, blades tend to cup</a:t>
            </a:r>
            <a:endParaRPr kumimoji="0" lang="en-US" altLang="en-US" sz="3200" b="0" i="0" u="none" strike="noStrike" kern="0" cap="none" spc="0" normalizeH="0" baseline="0" noProof="0" dirty="0" smtClean="0">
              <a:ln>
                <a:noFill/>
              </a:ln>
              <a:solidFill>
                <a:srgbClr val="000000"/>
              </a:solidFill>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Aluminum – </a:t>
            </a: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good strength, corrosion</a:t>
            </a:r>
            <a:r>
              <a:rPr kumimoji="0" lang="en-US" altLang="en-US" sz="2800" b="0" i="0" u="none" strike="noStrike" kern="0" cap="none" spc="0" normalizeH="0" noProof="0" dirty="0" smtClean="0">
                <a:ln>
                  <a:noFill/>
                </a:ln>
                <a:solidFill>
                  <a:srgbClr val="000000"/>
                </a:solidFill>
                <a:effectLst/>
                <a:uLnTx/>
                <a:uFillTx/>
                <a:latin typeface="Tahoma"/>
                <a:ea typeface="+mn-ea"/>
                <a:cs typeface="+mn-cs"/>
              </a:rPr>
              <a:t> resistant, can chip and bend </a:t>
            </a:r>
            <a:endParaRPr kumimoji="0" lang="en-US" altLang="en-US" sz="2800" b="0" i="0" u="none" strike="noStrike" kern="0" cap="none" spc="0" normalizeH="0" baseline="0" noProof="0" dirty="0" smtClean="0">
              <a:ln>
                <a:noFill/>
              </a:ln>
              <a:solidFill>
                <a:srgbClr val="000000"/>
              </a:solidFill>
              <a:effectLst/>
              <a:uLnTx/>
              <a:uFillTx/>
              <a:latin typeface="Tahom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Tahoma"/>
                <a:ea typeface="+mn-ea"/>
                <a:cs typeface="+mn-cs"/>
              </a:rPr>
              <a:t>Stainless Steel – </a:t>
            </a:r>
            <a:r>
              <a:rPr kumimoji="0" lang="en-US" altLang="en-US" sz="2800" b="0" i="0" u="none" strike="noStrike" kern="0" cap="none" spc="0" normalizeH="0" baseline="0" noProof="0" dirty="0" smtClean="0">
                <a:ln>
                  <a:noFill/>
                </a:ln>
                <a:solidFill>
                  <a:srgbClr val="000000"/>
                </a:solidFill>
                <a:effectLst/>
                <a:uLnTx/>
                <a:uFillTx/>
                <a:latin typeface="Tahoma"/>
                <a:ea typeface="+mn-ea"/>
                <a:cs typeface="+mn-cs"/>
              </a:rPr>
              <a:t>strong, expensive but strikes may transfer damage to other parts of engine</a:t>
            </a:r>
          </a:p>
        </p:txBody>
      </p:sp>
      <p:pic>
        <p:nvPicPr>
          <p:cNvPr id="8" name="Picture 6" descr="http://www.acepropeller.com/pages/images/3blalupr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894" y="4801399"/>
            <a:ext cx="5695714" cy="165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42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6" name="Title 1"/>
          <p:cNvSpPr>
            <a:spLocks noGrp="1"/>
          </p:cNvSpPr>
          <p:nvPr>
            <p:ph type="title"/>
          </p:nvPr>
        </p:nvSpPr>
        <p:spPr>
          <a:xfrm>
            <a:off x="1476932" y="452718"/>
            <a:ext cx="5770175" cy="918882"/>
          </a:xfrm>
        </p:spPr>
        <p:txBody>
          <a:bodyPr/>
          <a:lstStyle/>
          <a:p>
            <a:pPr algn="ctr"/>
            <a:r>
              <a:rPr lang="en-US" altLang="en-US" sz="4400" u="sng" kern="0" dirty="0">
                <a:solidFill>
                  <a:srgbClr val="0000FF"/>
                </a:solidFill>
                <a:latin typeface="Arial" panose="020B0604020202020204" pitchFamily="34" charset="0"/>
                <a:cs typeface="Arial" panose="020B0604020202020204" pitchFamily="34" charset="0"/>
              </a:rPr>
              <a:t>Diameter and Pitch</a:t>
            </a:r>
            <a:endParaRPr lang="en-US" u="sng" dirty="0">
              <a:solidFill>
                <a:srgbClr val="0000FF"/>
              </a:solidFill>
              <a:latin typeface="Arial" panose="020B0604020202020204" pitchFamily="34" charset="0"/>
              <a:cs typeface="Arial" panose="020B0604020202020204" pitchFamily="34" charset="0"/>
            </a:endParaRPr>
          </a:p>
        </p:txBody>
      </p:sp>
      <p:graphicFrame>
        <p:nvGraphicFramePr>
          <p:cNvPr id="4" name="Object 1024"/>
          <p:cNvGraphicFramePr>
            <a:graphicFrameLocks noChangeAspect="1"/>
          </p:cNvGraphicFramePr>
          <p:nvPr>
            <p:extLst>
              <p:ext uri="{D42A27DB-BD31-4B8C-83A1-F6EECF244321}">
                <p14:modId xmlns:p14="http://schemas.microsoft.com/office/powerpoint/2010/main" val="3213616428"/>
              </p:ext>
            </p:extLst>
          </p:nvPr>
        </p:nvGraphicFramePr>
        <p:xfrm>
          <a:off x="2770075" y="1347452"/>
          <a:ext cx="2857512" cy="2323092"/>
        </p:xfrm>
        <a:graphic>
          <a:graphicData uri="http://schemas.openxmlformats.org/presentationml/2006/ole">
            <mc:AlternateContent xmlns:mc="http://schemas.openxmlformats.org/markup-compatibility/2006">
              <mc:Choice xmlns:v="urn:schemas-microsoft-com:vml" Requires="v">
                <p:oleObj spid="_x0000_s1074" name="Bitmap Image" r:id="rId4" imgW="2495238" imgH="2029108" progId="Paint.Picture">
                  <p:embed/>
                </p:oleObj>
              </mc:Choice>
              <mc:Fallback>
                <p:oleObj name="Bitmap Image" r:id="rId4" imgW="2495238" imgH="202910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075" y="1347452"/>
                        <a:ext cx="2857512" cy="2323092"/>
                      </a:xfrm>
                      <a:prstGeom prst="rect">
                        <a:avLst/>
                      </a:prstGeom>
                      <a:noFill/>
                      <a:ln>
                        <a:noFill/>
                      </a:ln>
                      <a:effectLst/>
                      <a:extLst/>
                    </p:spPr>
                  </p:pic>
                </p:oleObj>
              </mc:Fallback>
            </mc:AlternateContent>
          </a:graphicData>
        </a:graphic>
      </p:graphicFrame>
      <p:graphicFrame>
        <p:nvGraphicFramePr>
          <p:cNvPr id="7" name="Object 1025"/>
          <p:cNvGraphicFramePr>
            <a:graphicFrameLocks noChangeAspect="1"/>
          </p:cNvGraphicFramePr>
          <p:nvPr>
            <p:extLst>
              <p:ext uri="{D42A27DB-BD31-4B8C-83A1-F6EECF244321}">
                <p14:modId xmlns:p14="http://schemas.microsoft.com/office/powerpoint/2010/main" val="2709381834"/>
              </p:ext>
            </p:extLst>
          </p:nvPr>
        </p:nvGraphicFramePr>
        <p:xfrm>
          <a:off x="6146911" y="1347452"/>
          <a:ext cx="2719717" cy="2323092"/>
        </p:xfrm>
        <a:graphic>
          <a:graphicData uri="http://schemas.openxmlformats.org/presentationml/2006/ole">
            <mc:AlternateContent xmlns:mc="http://schemas.openxmlformats.org/markup-compatibility/2006">
              <mc:Choice xmlns:v="urn:schemas-microsoft-com:vml" Requires="v">
                <p:oleObj spid="_x0000_s1075" name="Bitmap Image" r:id="rId6" imgW="2152951" imgH="1838095" progId="Paint.Picture">
                  <p:embed/>
                </p:oleObj>
              </mc:Choice>
              <mc:Fallback>
                <p:oleObj name="Bitmap Image" r:id="rId6" imgW="2152951" imgH="183809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911" y="1347452"/>
                        <a:ext cx="2719717" cy="2323092"/>
                      </a:xfrm>
                      <a:prstGeom prst="rect">
                        <a:avLst/>
                      </a:prstGeom>
                      <a:noFill/>
                      <a:ln>
                        <a:noFill/>
                      </a:ln>
                      <a:effectLst/>
                    </p:spPr>
                  </p:pic>
                </p:oleObj>
              </mc:Fallback>
            </mc:AlternateContent>
          </a:graphicData>
        </a:graphic>
      </p:graphicFrame>
      <p:sp>
        <p:nvSpPr>
          <p:cNvPr id="2" name="Rectangle 1"/>
          <p:cNvSpPr/>
          <p:nvPr/>
        </p:nvSpPr>
        <p:spPr>
          <a:xfrm>
            <a:off x="486383" y="3670544"/>
            <a:ext cx="8210145" cy="3046988"/>
          </a:xfrm>
          <a:prstGeom prst="rect">
            <a:avLst/>
          </a:prstGeom>
        </p:spPr>
        <p:txBody>
          <a:bodyPr wrap="square">
            <a:spAutoFit/>
          </a:bodyPr>
          <a:lstStyle/>
          <a:p>
            <a:pPr lvl="0" fontAlgn="base">
              <a:spcBef>
                <a:spcPct val="30000"/>
              </a:spcBef>
              <a:spcAft>
                <a:spcPct val="0"/>
              </a:spcAft>
            </a:pP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The number stamped on the prop refers to the prop’s diameter and pitch.  Example:  </a:t>
            </a:r>
            <a:r>
              <a:rPr lang="en-US" altLang="en-US" sz="20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10x15 </a:t>
            </a: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mean the prop has a </a:t>
            </a:r>
            <a:r>
              <a:rPr lang="en-US" altLang="en-US" sz="20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10-inch </a:t>
            </a: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diameter and a </a:t>
            </a:r>
            <a:r>
              <a:rPr lang="en-US" altLang="en-US" sz="20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15-inch </a:t>
            </a: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pitch</a:t>
            </a:r>
            <a:r>
              <a:rPr lang="en-US" altLang="en-US" sz="20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 (typically marked on the prop tube or within the hub)</a:t>
            </a:r>
            <a:endPar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lvl="0" fontAlgn="base">
              <a:spcBef>
                <a:spcPct val="30000"/>
              </a:spcBef>
              <a:spcAft>
                <a:spcPct val="0"/>
              </a:spcAft>
            </a:pP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 	a.  Diameter is the distance across the circle described by the blade.  As a rule, a slower turning, larger diameter propeller is more efficient than a faster turning, small diameter propeller.</a:t>
            </a:r>
          </a:p>
          <a:p>
            <a:pPr lvl="0" fontAlgn="base">
              <a:spcBef>
                <a:spcPct val="30000"/>
              </a:spcBef>
              <a:spcAft>
                <a:spcPct val="0"/>
              </a:spcAft>
            </a:pP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 	b.  </a:t>
            </a:r>
            <a:r>
              <a:rPr lang="en-US" altLang="en-US" sz="2000" u="sng" dirty="0">
                <a:solidFill>
                  <a:srgbClr val="000000"/>
                </a:solidFill>
                <a:latin typeface="Arial" panose="020B0604020202020204" pitchFamily="34" charset="0"/>
                <a:ea typeface="Arial Unicode MS" panose="020B0604020202020204" pitchFamily="34" charset="-128"/>
                <a:cs typeface="Arial" panose="020B0604020202020204" pitchFamily="34" charset="0"/>
              </a:rPr>
              <a:t>Pitch</a:t>
            </a:r>
            <a:r>
              <a:rPr lang="en-US" altLang="en-US" sz="2000" dirty="0">
                <a:solidFill>
                  <a:srgbClr val="000000"/>
                </a:solidFill>
                <a:latin typeface="Arial" panose="020B0604020202020204" pitchFamily="34" charset="0"/>
                <a:ea typeface="Arial Unicode MS" panose="020B0604020202020204" pitchFamily="34" charset="-128"/>
                <a:cs typeface="Arial" panose="020B0604020202020204" pitchFamily="34" charset="0"/>
              </a:rPr>
              <a:t> is a product of the propeller’s diameter and the rake of its blades and is the </a:t>
            </a:r>
            <a:r>
              <a:rPr lang="en-US" altLang="en-US" sz="2000" u="sng" dirty="0">
                <a:solidFill>
                  <a:srgbClr val="000000"/>
                </a:solidFill>
                <a:latin typeface="Arial" panose="020B0604020202020204" pitchFamily="34" charset="0"/>
                <a:ea typeface="Arial Unicode MS" panose="020B0604020202020204" pitchFamily="34" charset="-128"/>
                <a:cs typeface="Arial" panose="020B0604020202020204" pitchFamily="34" charset="0"/>
              </a:rPr>
              <a:t>distance in inches the prop should travel forward in one revolution.</a:t>
            </a:r>
          </a:p>
        </p:txBody>
      </p:sp>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6283" y="1359526"/>
            <a:ext cx="1895475" cy="2323092"/>
          </a:xfrm>
          <a:prstGeom prst="rect">
            <a:avLst/>
          </a:prstGeom>
        </p:spPr>
      </p:pic>
    </p:spTree>
    <p:extLst>
      <p:ext uri="{BB962C8B-B14F-4D97-AF65-F5344CB8AC3E}">
        <p14:creationId xmlns:p14="http://schemas.microsoft.com/office/powerpoint/2010/main" val="35592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1491406" y="108079"/>
            <a:ext cx="567787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Boat/Prop Match Up</a:t>
            </a:r>
            <a:r>
              <a:rPr kumimoji="0" lang="en-US" altLang="en-US" sz="4400" b="0" i="0" u="none" strike="noStrike" kern="0" cap="none" spc="0" normalizeH="0" baseline="0" noProof="0" dirty="0" smtClean="0">
                <a:ln>
                  <a:noFill/>
                </a:ln>
                <a:solidFill>
                  <a:srgbClr val="333399"/>
                </a:solidFill>
                <a:effectLst/>
                <a:uLnTx/>
                <a:uFillTx/>
                <a:latin typeface="Tahoma"/>
                <a:ea typeface="+mj-ea"/>
                <a:cs typeface="+mj-cs"/>
              </a:rPr>
              <a:t>	</a:t>
            </a:r>
          </a:p>
        </p:txBody>
      </p:sp>
      <p:sp>
        <p:nvSpPr>
          <p:cNvPr id="7" name="Rectangle 3"/>
          <p:cNvSpPr txBox="1">
            <a:spLocks noChangeArrowheads="1"/>
          </p:cNvSpPr>
          <p:nvPr/>
        </p:nvSpPr>
        <p:spPr bwMode="auto">
          <a:xfrm>
            <a:off x="764398" y="185324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Find the recommended wide-open throttle (WOT) rpm in the owner’s manual</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Make test runs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If WOT is too high, install larger pitch</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If WOT is too low, install smaller pitch</a:t>
            </a:r>
          </a:p>
        </p:txBody>
      </p:sp>
    </p:spTree>
    <p:extLst>
      <p:ext uri="{BB962C8B-B14F-4D97-AF65-F5344CB8AC3E}">
        <p14:creationId xmlns:p14="http://schemas.microsoft.com/office/powerpoint/2010/main" val="363152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732648" y="108079"/>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Routine Motor Maintenance</a:t>
            </a:r>
          </a:p>
        </p:txBody>
      </p:sp>
      <p:sp>
        <p:nvSpPr>
          <p:cNvPr id="7" name="Rectangle 3"/>
          <p:cNvSpPr txBox="1">
            <a:spLocks noChangeArrowheads="1"/>
          </p:cNvSpPr>
          <p:nvPr/>
        </p:nvSpPr>
        <p:spPr bwMode="auto">
          <a:xfrm>
            <a:off x="813038" y="1595718"/>
            <a:ext cx="7902946" cy="466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Lubricate fittings and drive parts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Change lower unit lubricants and impeller every 100 hours or once per season</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Inspect spark plugs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Check motor for loose connections, leaks, or loose parts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Examine propeller</a:t>
            </a:r>
          </a:p>
        </p:txBody>
      </p:sp>
    </p:spTree>
    <p:extLst>
      <p:ext uri="{BB962C8B-B14F-4D97-AF65-F5344CB8AC3E}">
        <p14:creationId xmlns:p14="http://schemas.microsoft.com/office/powerpoint/2010/main" val="53285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602206" y="928992"/>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sng"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Trouble Shooting</a:t>
            </a:r>
            <a:r>
              <a:rPr kumimoji="0" lang="en-US" altLang="en-US" sz="4000" b="1" i="0" u="none"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a:t>
            </a:r>
            <a:r>
              <a:rPr kumimoji="0" lang="en-US" altLang="en-US" sz="4400" b="0" i="0" u="none"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
            </a:r>
            <a:br>
              <a:rPr kumimoji="0" lang="en-US" altLang="en-US" sz="4400" b="0" i="0" u="none"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br>
            <a:r>
              <a:rPr kumimoji="0" lang="en-US" altLang="en-US" sz="2800" b="0" i="0" u="none"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Engine fails to start, loses power, or stops while under way.</a:t>
            </a:r>
          </a:p>
        </p:txBody>
      </p:sp>
      <p:sp>
        <p:nvSpPr>
          <p:cNvPr id="7" name="Rectangle 3"/>
          <p:cNvSpPr txBox="1">
            <a:spLocks noChangeArrowheads="1"/>
          </p:cNvSpPr>
          <p:nvPr/>
        </p:nvSpPr>
        <p:spPr bwMode="auto">
          <a:xfrm>
            <a:off x="852791" y="224871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Check gas</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Check fuel tank valves and fuel line connections</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Check battery connections</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Loose wire in the ignition circuit</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Fuel not reaching cylinders</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Overheated engine (check tell-tale for water stream)</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Fouled spark plug</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Carburetor needs adjustment</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Improper oil/fuel mixture</a:t>
            </a:r>
          </a:p>
          <a:p>
            <a:pPr marL="342900" marR="0" lvl="0" indent="-342900" algn="l"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n"/>
              <a:tabLst/>
              <a:defRPr/>
            </a:pPr>
            <a:r>
              <a:rPr kumimoji="0" lang="en-US" altLang="en-US" sz="2400" b="0" i="0" u="none" strike="noStrike" kern="0" cap="none" spc="0" normalizeH="0" baseline="0" noProof="0" dirty="0" smtClean="0">
                <a:ln>
                  <a:noFill/>
                </a:ln>
                <a:solidFill>
                  <a:srgbClr val="000000"/>
                </a:solidFill>
                <a:effectLst/>
                <a:uLnTx/>
                <a:uFillTx/>
                <a:latin typeface="Tahoma"/>
                <a:ea typeface="+mn-ea"/>
                <a:cs typeface="+mn-cs"/>
              </a:rPr>
              <a:t>Kill switch disengaged</a:t>
            </a:r>
          </a:p>
        </p:txBody>
      </p:sp>
    </p:spTree>
    <p:extLst>
      <p:ext uri="{BB962C8B-B14F-4D97-AF65-F5344CB8AC3E}">
        <p14:creationId xmlns:p14="http://schemas.microsoft.com/office/powerpoint/2010/main" val="1871221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484710" y="928991"/>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sng"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Trouble Shooting:</a:t>
            </a:r>
            <a:r>
              <a:rPr kumimoji="0" lang="en-US" altLang="en-US" sz="4400" b="0" i="0" u="none" strike="noStrike" kern="0" cap="none" spc="0" normalizeH="0" baseline="0" noProof="0" dirty="0" smtClean="0">
                <a:ln>
                  <a:noFill/>
                </a:ln>
                <a:solidFill>
                  <a:srgbClr val="333399"/>
                </a:solidFill>
                <a:effectLst/>
                <a:uLnTx/>
                <a:uFillTx/>
                <a:latin typeface="Tahoma"/>
                <a:ea typeface="+mj-ea"/>
                <a:cs typeface="+mj-cs"/>
              </a:rPr>
              <a:t/>
            </a:r>
            <a:br>
              <a:rPr kumimoji="0" lang="en-US" altLang="en-US" sz="4400" b="0" i="0" u="none" strike="noStrike" kern="0" cap="none" spc="0" normalizeH="0" baseline="0" noProof="0" dirty="0" smtClean="0">
                <a:ln>
                  <a:noFill/>
                </a:ln>
                <a:solidFill>
                  <a:srgbClr val="333399"/>
                </a:solidFill>
                <a:effectLst/>
                <a:uLnTx/>
                <a:uFillTx/>
                <a:latin typeface="Tahoma"/>
                <a:ea typeface="+mj-ea"/>
                <a:cs typeface="+mj-cs"/>
              </a:rPr>
            </a:br>
            <a:r>
              <a:rPr kumimoji="0" lang="en-US" altLang="en-US" sz="2800" b="0" i="0" u="none"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Engine seems to run well but lacks power while under way</a:t>
            </a:r>
          </a:p>
        </p:txBody>
      </p:sp>
      <p:sp>
        <p:nvSpPr>
          <p:cNvPr id="7" name="Rectangle 3"/>
          <p:cNvSpPr txBox="1">
            <a:spLocks noChangeArrowheads="1"/>
          </p:cNvSpPr>
          <p:nvPr/>
        </p:nvSpPr>
        <p:spPr bwMode="auto">
          <a:xfrm>
            <a:off x="749303" y="2076601"/>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Improper mounting</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Incorrect tilt angle or improper load distribution</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Fouled propeller or lower unit</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Damaged prop blades or bushing assembly</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Engine knock – loose prop, loose flywheel nut, worn pistons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Excessive water in bilge – check for leak/drain</a:t>
            </a:r>
            <a:r>
              <a:rPr kumimoji="0" lang="en-US" altLang="en-US" sz="28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plugs</a:t>
            </a:r>
            <a:endParaRPr lang="en-US" altLang="en-US" sz="28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en-US" sz="2400" b="0" i="0" u="none" strike="noStrike" kern="0" cap="none" spc="0" normalizeH="0" baseline="0" noProof="0" dirty="0" smtClean="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3833244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TextBox 1"/>
          <p:cNvSpPr txBox="1"/>
          <p:nvPr/>
        </p:nvSpPr>
        <p:spPr>
          <a:xfrm>
            <a:off x="0" y="702142"/>
            <a:ext cx="9144000" cy="7355860"/>
          </a:xfrm>
          <a:prstGeom prst="rect">
            <a:avLst/>
          </a:prstGeom>
          <a:noFill/>
        </p:spPr>
        <p:txBody>
          <a:bodyPr wrap="square" rtlCol="0">
            <a:spAutoFit/>
          </a:bodyPr>
          <a:lstStyle/>
          <a:p>
            <a:pPr algn="ctr"/>
            <a:r>
              <a:rPr lang="en-US" sz="4000" u="sng" dirty="0" smtClean="0">
                <a:solidFill>
                  <a:srgbClr val="0000FF"/>
                </a:solidFill>
                <a:latin typeface="Arial" panose="020B0604020202020204" pitchFamily="34" charset="0"/>
                <a:cs typeface="Arial" panose="020B0604020202020204" pitchFamily="34" charset="0"/>
              </a:rPr>
              <a:t>Review</a:t>
            </a:r>
          </a:p>
          <a:p>
            <a:endParaRPr lang="en-US" sz="2400" u="sng" dirty="0" smtClean="0">
              <a:solidFill>
                <a:srgbClr val="0000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What are the different HULL shapes and their characteristics?</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What does the Capacity Plate on a boat tell you?</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What are the names of the front, back, left and right sides of a boat?</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What is freeboard?</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The width of a boat is called what?</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What are the pros and cons of different propeller types?</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T/F - An outboard motor is included on the overall length of a boat.</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What would  a stamped “14X21” indicate on a boat propeller?</a:t>
            </a:r>
          </a:p>
          <a:p>
            <a:pPr marL="342900" indent="-342900">
              <a:buFont typeface="Arial" panose="020B0604020202020204" pitchFamily="34" charset="0"/>
              <a:buChar char="•"/>
            </a:pPr>
            <a:r>
              <a:rPr lang="en-US" sz="2400" dirty="0" smtClean="0">
                <a:solidFill>
                  <a:srgbClr val="0000FF"/>
                </a:solidFill>
                <a:latin typeface="Arial" panose="020B0604020202020204" pitchFamily="34" charset="0"/>
                <a:cs typeface="Arial" panose="020B0604020202020204" pitchFamily="34" charset="0"/>
              </a:rPr>
              <a:t>T/F - Troubleshooting and maintenance should only be performed by a qualified mechanic.</a:t>
            </a:r>
          </a:p>
          <a:p>
            <a:pPr marL="342900" indent="-342900">
              <a:buFont typeface="Arial" panose="020B0604020202020204" pitchFamily="34" charset="0"/>
              <a:buChar char="•"/>
            </a:pPr>
            <a:endParaRPr lang="en-US" sz="2400" dirty="0" smtClean="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endParaRPr lang="en-US" sz="2400" dirty="0" smtClean="0">
              <a:solidFill>
                <a:srgbClr val="0000FF"/>
              </a:solidFill>
              <a:latin typeface="Arial" panose="020B0604020202020204" pitchFamily="34" charset="0"/>
              <a:cs typeface="Arial" panose="020B0604020202020204" pitchFamily="34" charset="0"/>
            </a:endParaRPr>
          </a:p>
          <a:p>
            <a:endParaRPr lang="en-US" sz="2400" dirty="0">
              <a:solidFill>
                <a:srgbClr val="0000FF"/>
              </a:solidFill>
              <a:latin typeface="Arial" panose="020B0604020202020204" pitchFamily="34" charset="0"/>
              <a:cs typeface="Arial" panose="020B0604020202020204" pitchFamily="34" charset="0"/>
            </a:endParaRPr>
          </a:p>
          <a:p>
            <a:endParaRPr lang="en-US" sz="2400" u="sng"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18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484710" y="491923"/>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Boats and Boat Maintenance</a:t>
            </a:r>
            <a:r>
              <a:rPr kumimoji="0" lang="en-US" altLang="en-US" sz="4400" b="0" i="0" u="none" strike="noStrike" kern="0" cap="none" spc="0" normalizeH="0" baseline="0" noProof="0" dirty="0" smtClean="0">
                <a:ln>
                  <a:noFill/>
                </a:ln>
                <a:solidFill>
                  <a:srgbClr val="0000FF"/>
                </a:solidFill>
                <a:effectLst/>
                <a:uLnTx/>
                <a:uFillTx/>
                <a:latin typeface="Tahoma"/>
                <a:ea typeface="+mj-ea"/>
                <a:cs typeface="+mj-cs"/>
              </a:rPr>
              <a:t>	</a:t>
            </a:r>
          </a:p>
        </p:txBody>
      </p:sp>
      <p:sp>
        <p:nvSpPr>
          <p:cNvPr id="7" name="Rectangle 3"/>
          <p:cNvSpPr txBox="1">
            <a:spLocks noChangeArrowheads="1"/>
          </p:cNvSpPr>
          <p:nvPr/>
        </p:nvSpPr>
        <p:spPr bwMode="auto">
          <a:xfrm>
            <a:off x="484710" y="1634923"/>
            <a:ext cx="8638654" cy="480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None/>
              <a:tabLst/>
              <a:defRPr/>
            </a:pPr>
            <a:r>
              <a:rPr kumimoji="0" lang="en-US" altLang="en-US"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Objectives:</a:t>
            </a:r>
            <a:endParaRPr kumimoji="0" lang="en-US" altLang="en-US"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lang="en-US" altLang="en-US" sz="2800" kern="0" dirty="0" smtClean="0">
                <a:solidFill>
                  <a:srgbClr val="0000FF"/>
                </a:solidFill>
                <a:latin typeface="Arial" panose="020B0604020202020204" pitchFamily="34" charset="0"/>
                <a:cs typeface="Arial" panose="020B0604020202020204" pitchFamily="34" charset="0"/>
              </a:rPr>
              <a:t>Understand the proper terminology for a boat</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lang="en-US" altLang="en-US" sz="2800" kern="0" dirty="0" smtClean="0">
                <a:solidFill>
                  <a:srgbClr val="0000FF"/>
                </a:solidFill>
                <a:latin typeface="Arial" panose="020B0604020202020204" pitchFamily="34" charset="0"/>
                <a:cs typeface="Arial" panose="020B0604020202020204" pitchFamily="34" charset="0"/>
              </a:rPr>
              <a:t>Understand</a:t>
            </a:r>
            <a:r>
              <a:rPr kumimoji="0" lang="en-US" altLang="en-US" sz="28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hull types and their characteristics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Understand the Capacity Plate</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List normal maintenance procedures for the boat and motor</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28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List common problems associated with outboard motors and typical troubleshooting procedures</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en-US" sz="2800" b="0" i="0" u="none" strike="noStrike" kern="0" cap="none" spc="0" normalizeH="0" baseline="0" noProof="0" dirty="0" smtClean="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8185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pic>
        <p:nvPicPr>
          <p:cNvPr id="2" name="Picture 1"/>
          <p:cNvPicPr>
            <a:picLocks noChangeAspect="1"/>
          </p:cNvPicPr>
          <p:nvPr/>
        </p:nvPicPr>
        <p:blipFill>
          <a:blip r:embed="rId3"/>
          <a:stretch>
            <a:fillRect/>
          </a:stretch>
        </p:blipFill>
        <p:spPr>
          <a:xfrm>
            <a:off x="1483211" y="452718"/>
            <a:ext cx="5944115" cy="1274174"/>
          </a:xfrm>
          <a:prstGeom prst="rect">
            <a:avLst/>
          </a:prstGeom>
        </p:spPr>
      </p:pic>
      <p:sp>
        <p:nvSpPr>
          <p:cNvPr id="7" name="Rectangle 3"/>
          <p:cNvSpPr txBox="1">
            <a:spLocks noChangeArrowheads="1"/>
          </p:cNvSpPr>
          <p:nvPr/>
        </p:nvSpPr>
        <p:spPr bwMode="auto">
          <a:xfrm>
            <a:off x="351816" y="2879388"/>
            <a:ext cx="8617085" cy="328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600" b="0" i="0" u="none" strike="noStrike" kern="0" cap="none" spc="0" normalizeH="0" baseline="0" noProof="0" dirty="0" smtClean="0">
                <a:ln>
                  <a:noFill/>
                </a:ln>
                <a:solidFill>
                  <a:srgbClr val="0000FF"/>
                </a:solidFill>
                <a:effectLst/>
                <a:uLnTx/>
                <a:uFillTx/>
                <a:latin typeface="Tahoma"/>
                <a:ea typeface="+mn-ea"/>
                <a:cs typeface="+mn-cs"/>
              </a:rPr>
              <a:t>Class A  - Less than 16 feet</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600" b="0" i="0" u="none" strike="noStrike" kern="0" cap="none" spc="0" normalizeH="0" baseline="0" noProof="0" dirty="0" smtClean="0">
                <a:ln>
                  <a:noFill/>
                </a:ln>
                <a:solidFill>
                  <a:srgbClr val="0000FF"/>
                </a:solidFill>
                <a:effectLst/>
                <a:uLnTx/>
                <a:uFillTx/>
                <a:latin typeface="Tahoma"/>
                <a:ea typeface="+mn-ea"/>
                <a:cs typeface="+mn-cs"/>
              </a:rPr>
              <a:t>Class 1  - 16 feet to less than 26 feet</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600" b="0" i="0" u="none" strike="noStrike" kern="0" cap="none" spc="0" normalizeH="0" baseline="0" noProof="0" dirty="0" smtClean="0">
                <a:ln>
                  <a:noFill/>
                </a:ln>
                <a:solidFill>
                  <a:srgbClr val="000000"/>
                </a:solidFill>
                <a:effectLst/>
                <a:uLnTx/>
                <a:uFillTx/>
                <a:latin typeface="Tahoma"/>
                <a:ea typeface="+mn-ea"/>
                <a:cs typeface="+mn-cs"/>
              </a:rPr>
              <a:t>Class 2  - 26 feet to less than 40 feet</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en-US" sz="3600" b="0" i="0" u="none" strike="noStrike" kern="0" cap="none" spc="0" normalizeH="0" baseline="0" noProof="0" dirty="0" smtClean="0">
                <a:ln>
                  <a:noFill/>
                </a:ln>
                <a:solidFill>
                  <a:srgbClr val="000000"/>
                </a:solidFill>
                <a:effectLst/>
                <a:uLnTx/>
                <a:uFillTx/>
                <a:latin typeface="Tahoma"/>
                <a:ea typeface="+mn-ea"/>
                <a:cs typeface="+mn-cs"/>
              </a:rPr>
              <a:t>Class 3  - 40 feet to less than 65 feet</a:t>
            </a:r>
          </a:p>
        </p:txBody>
      </p:sp>
      <p:sp>
        <p:nvSpPr>
          <p:cNvPr id="8" name="Rectangle 2"/>
          <p:cNvSpPr txBox="1">
            <a:spLocks noChangeArrowheads="1"/>
          </p:cNvSpPr>
          <p:nvPr/>
        </p:nvSpPr>
        <p:spPr bwMode="auto">
          <a:xfrm>
            <a:off x="2405807" y="1143000"/>
            <a:ext cx="42673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chemeClr val="bg1"/>
                </a:solidFill>
                <a:effectLst/>
                <a:uLnTx/>
                <a:uFillTx/>
                <a:latin typeface="Tahoma"/>
                <a:ea typeface="+mj-ea"/>
                <a:cs typeface="+mj-cs"/>
              </a:rPr>
              <a:t>Length Classes</a:t>
            </a:r>
          </a:p>
        </p:txBody>
      </p:sp>
    </p:spTree>
    <p:extLst>
      <p:ext uri="{BB962C8B-B14F-4D97-AF65-F5344CB8AC3E}">
        <p14:creationId xmlns:p14="http://schemas.microsoft.com/office/powerpoint/2010/main" val="106596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1977789" y="108079"/>
            <a:ext cx="49872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rgbClr val="333399"/>
                </a:solidFill>
                <a:effectLst/>
                <a:uLnTx/>
                <a:uFillTx/>
                <a:latin typeface="Arial" panose="020B0604020202020204" pitchFamily="34" charset="0"/>
                <a:cs typeface="Arial" panose="020B0604020202020204" pitchFamily="34" charset="0"/>
              </a:rPr>
              <a:t>Length of a Vessel</a:t>
            </a:r>
          </a:p>
        </p:txBody>
      </p:sp>
      <p:pic>
        <p:nvPicPr>
          <p:cNvPr id="7" name="Picture 5" descr="Measuring outboard l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563" y="1532572"/>
            <a:ext cx="24622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easuring inboard leng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69" y="1532572"/>
            <a:ext cx="242410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2909618" y="2516468"/>
            <a:ext cx="3352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Tahoma" panose="020B0604030504040204" pitchFamily="34" charset="0"/>
              </a:rPr>
              <a:t>Vessel’s overall length determines the equipment required to comply with federal and state laws.</a:t>
            </a:r>
          </a:p>
        </p:txBody>
      </p:sp>
    </p:spTree>
    <p:extLst>
      <p:ext uri="{BB962C8B-B14F-4D97-AF65-F5344CB8AC3E}">
        <p14:creationId xmlns:p14="http://schemas.microsoft.com/office/powerpoint/2010/main" val="278301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1688881" y="505275"/>
            <a:ext cx="5697334"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solidFill>
                  <a:srgbClr val="0000FF"/>
                </a:solidFill>
                <a:latin typeface="Arial" panose="020B0604020202020204" pitchFamily="34" charset="0"/>
                <a:cs typeface="Arial" panose="020B0604020202020204" pitchFamily="34" charset="0"/>
              </a:rPr>
              <a:t>Introduction to Boats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396" y="1316565"/>
            <a:ext cx="6011694" cy="5456768"/>
          </a:xfrm>
          <a:prstGeom prst="rect">
            <a:avLst/>
          </a:prstGeom>
        </p:spPr>
      </p:pic>
    </p:spTree>
    <p:extLst>
      <p:ext uri="{BB962C8B-B14F-4D97-AF65-F5344CB8AC3E}">
        <p14:creationId xmlns:p14="http://schemas.microsoft.com/office/powerpoint/2010/main" val="184461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pic>
        <p:nvPicPr>
          <p:cNvPr id="4" name="Picture 4" descr="PartsBoatFront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43434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1578955" y="393224"/>
            <a:ext cx="7793037"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solidFill>
                  <a:srgbClr val="0000FF"/>
                </a:solidFill>
                <a:latin typeface="Arial" panose="020B0604020202020204" pitchFamily="34" charset="0"/>
                <a:cs typeface="Arial" panose="020B0604020202020204" pitchFamily="34" charset="0"/>
              </a:rPr>
              <a:t>Introduction to Boats</a:t>
            </a:r>
          </a:p>
        </p:txBody>
      </p:sp>
      <p:pic>
        <p:nvPicPr>
          <p:cNvPr id="8" name="Picture 6" descr="PartsSailb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740" y="1539081"/>
            <a:ext cx="38481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82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6" name="Title 1"/>
          <p:cNvSpPr>
            <a:spLocks noGrp="1"/>
          </p:cNvSpPr>
          <p:nvPr>
            <p:ph type="title"/>
          </p:nvPr>
        </p:nvSpPr>
        <p:spPr>
          <a:xfrm>
            <a:off x="0" y="452718"/>
            <a:ext cx="914400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1822146" y="581483"/>
            <a:ext cx="5590331" cy="1072219"/>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solidFill>
                  <a:srgbClr val="0000FF"/>
                </a:solidFill>
                <a:latin typeface="Arial" panose="020B0604020202020204" pitchFamily="34" charset="0"/>
                <a:cs typeface="Arial" panose="020B0604020202020204" pitchFamily="34" charset="0"/>
              </a:rPr>
              <a:t>Personal Watercraft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78" y="2255131"/>
            <a:ext cx="7855629" cy="3874736"/>
          </a:xfrm>
          <a:prstGeom prst="rect">
            <a:avLst/>
          </a:prstGeom>
        </p:spPr>
      </p:pic>
    </p:spTree>
    <p:extLst>
      <p:ext uri="{BB962C8B-B14F-4D97-AF65-F5344CB8AC3E}">
        <p14:creationId xmlns:p14="http://schemas.microsoft.com/office/powerpoint/2010/main" val="2127156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1" y="58148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Hull Types</a:t>
            </a:r>
          </a:p>
        </p:txBody>
      </p:sp>
      <p:pic>
        <p:nvPicPr>
          <p:cNvPr id="7" name="Picture 3" descr="U:\Training\Boat Operator's Training\hulltyp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710" y="2138995"/>
            <a:ext cx="82184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4853477"/>
            <a:ext cx="2664177" cy="1938992"/>
          </a:xfrm>
          <a:prstGeom prst="rect">
            <a:avLst/>
          </a:prstGeom>
          <a:noFill/>
        </p:spPr>
        <p:txBody>
          <a:bodyPr wrap="square" rtlCol="0">
            <a:spAutoFit/>
          </a:bodyPr>
          <a:lstStyle/>
          <a:p>
            <a:r>
              <a:rPr lang="en-US" altLang="en-US" sz="1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Flat </a:t>
            </a:r>
            <a:r>
              <a:rPr lang="en-US" altLang="en-US"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bottom boats are typically small open boats such as johnboats.  Flat-bottomed boats can easily get "on plane" or ride on top of the water at high speeds.  Flat bottom </a:t>
            </a:r>
            <a:r>
              <a:rPr lang="en-US" altLang="en-US" sz="1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do </a:t>
            </a:r>
            <a:r>
              <a:rPr lang="en-US" altLang="en-US"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not handle well in choppy or rough water, especially at </a:t>
            </a:r>
            <a:r>
              <a:rPr lang="en-US" altLang="en-US" sz="1200" b="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planing</a:t>
            </a:r>
            <a:r>
              <a:rPr lang="en-US" altLang="en-US"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speeds.  Flat-bottomed boats are not very stable; caution should be used when moving around them.</a:t>
            </a:r>
          </a:p>
        </p:txBody>
      </p:sp>
      <p:sp>
        <p:nvSpPr>
          <p:cNvPr id="3" name="TextBox 2"/>
          <p:cNvSpPr txBox="1"/>
          <p:nvPr/>
        </p:nvSpPr>
        <p:spPr>
          <a:xfrm>
            <a:off x="2816576" y="4843750"/>
            <a:ext cx="1907823" cy="1785104"/>
          </a:xfrm>
          <a:prstGeom prst="rect">
            <a:avLst/>
          </a:prstGeom>
          <a:noFill/>
        </p:spPr>
        <p:txBody>
          <a:bodyPr wrap="square" rtlCol="0">
            <a:spAutoFit/>
          </a:bodyPr>
          <a:lstStyle/>
          <a:p>
            <a:r>
              <a:rPr lang="en-US" altLang="en-US" sz="1100" b="1" dirty="0" smtClean="0">
                <a:solidFill>
                  <a:srgbClr val="8B0109"/>
                </a:solidFill>
                <a:latin typeface="Arial Unicode MS" panose="020B0604020202020204" pitchFamily="34" charset="-128"/>
                <a:ea typeface="Arial Unicode MS" panose="020B0604020202020204" pitchFamily="34" charset="-128"/>
                <a:cs typeface="Arial Unicode MS" panose="020B0604020202020204" pitchFamily="34" charset="-128"/>
              </a:rPr>
              <a:t>Round </a:t>
            </a:r>
            <a:r>
              <a:rPr lang="en-US" altLang="en-US" sz="1100" b="1" dirty="0">
                <a:solidFill>
                  <a:srgbClr val="8B0109"/>
                </a:solidFill>
                <a:latin typeface="Arial Unicode MS" panose="020B0604020202020204" pitchFamily="34" charset="-128"/>
                <a:ea typeface="Arial Unicode MS" panose="020B0604020202020204" pitchFamily="34" charset="-128"/>
                <a:cs typeface="Arial Unicode MS" panose="020B0604020202020204" pitchFamily="34" charset="-128"/>
              </a:rPr>
              <a:t>bottom boats almost "glide" through the water.  Because round-bottomed boats are very efficient at moving through water, most cruising sail and powerboats have rounded hulls.  Typically, round-hulled boats move at slow speeds.</a:t>
            </a:r>
          </a:p>
        </p:txBody>
      </p:sp>
      <p:sp>
        <p:nvSpPr>
          <p:cNvPr id="8" name="TextBox 7"/>
          <p:cNvSpPr txBox="1"/>
          <p:nvPr/>
        </p:nvSpPr>
        <p:spPr>
          <a:xfrm>
            <a:off x="4809067" y="4853477"/>
            <a:ext cx="1975555" cy="1277273"/>
          </a:xfrm>
          <a:prstGeom prst="rect">
            <a:avLst/>
          </a:prstGeom>
          <a:noFill/>
        </p:spPr>
        <p:txBody>
          <a:bodyPr wrap="square" rtlCol="0">
            <a:spAutoFit/>
          </a:bodyPr>
          <a:lstStyle/>
          <a:p>
            <a:r>
              <a:rPr lang="en-US" altLang="en-US" sz="11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"V-hulls</a:t>
            </a:r>
            <a:r>
              <a:rPr lang="en-US" altLang="en-US" sz="11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are designed to operate at high speeds and to "cut" through rough water.  V-hulls are not as efficient as flat or round-bottomed boats, and need larger engines to move at similar speeds.</a:t>
            </a:r>
          </a:p>
        </p:txBody>
      </p:sp>
      <p:sp>
        <p:nvSpPr>
          <p:cNvPr id="10" name="TextBox 9"/>
          <p:cNvSpPr txBox="1"/>
          <p:nvPr/>
        </p:nvSpPr>
        <p:spPr>
          <a:xfrm>
            <a:off x="6784622" y="4859482"/>
            <a:ext cx="2269067" cy="1785104"/>
          </a:xfrm>
          <a:prstGeom prst="rect">
            <a:avLst/>
          </a:prstGeom>
          <a:noFill/>
        </p:spPr>
        <p:txBody>
          <a:bodyPr wrap="square" rtlCol="0">
            <a:spAutoFit/>
          </a:bodyPr>
          <a:lstStyle/>
          <a:p>
            <a:r>
              <a:rPr lang="en-US" altLang="en-US" sz="11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Cathedral or multi-hulls, are two or more hulls attached together.  This combination of hulls allows for much more stability than what is found in other hull forms.  The air pocket that is formed between the hulls may also provide lift, helping the boat get on plane more easily and increasing efficiency.</a:t>
            </a:r>
          </a:p>
        </p:txBody>
      </p:sp>
    </p:spTree>
    <p:extLst>
      <p:ext uri="{BB962C8B-B14F-4D97-AF65-F5344CB8AC3E}">
        <p14:creationId xmlns:p14="http://schemas.microsoft.com/office/powerpoint/2010/main" val="3952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TextBox 1"/>
          <p:cNvSpPr txBox="1"/>
          <p:nvPr/>
        </p:nvSpPr>
        <p:spPr>
          <a:xfrm>
            <a:off x="2431916" y="283629"/>
            <a:ext cx="3968885" cy="769441"/>
          </a:xfrm>
          <a:prstGeom prst="rect">
            <a:avLst/>
          </a:prstGeom>
          <a:noFill/>
        </p:spPr>
        <p:txBody>
          <a:bodyPr wrap="square" rtlCol="0">
            <a:spAutoFit/>
          </a:bodyPr>
          <a:lstStyle/>
          <a:p>
            <a:r>
              <a:rPr lang="en-US" sz="4400" u="sng" dirty="0" smtClean="0">
                <a:solidFill>
                  <a:srgbClr val="0000FF"/>
                </a:solidFill>
                <a:latin typeface="Arial" panose="020B0604020202020204" pitchFamily="34" charset="0"/>
                <a:cs typeface="Arial" panose="020B0604020202020204" pitchFamily="34" charset="0"/>
              </a:rPr>
              <a:t>Engine Types</a:t>
            </a:r>
            <a:endParaRPr lang="en-US" sz="4400" u="sng" dirty="0">
              <a:solidFill>
                <a:srgbClr val="0000FF"/>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484710" y="1186012"/>
            <a:ext cx="2248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Inboard</a:t>
            </a:r>
          </a:p>
        </p:txBody>
      </p:sp>
      <p:pic>
        <p:nvPicPr>
          <p:cNvPr id="8" name="Picture 3" descr="U:\Training\Boat Operator's Training\EngineInboar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545" y="1222159"/>
            <a:ext cx="3114472" cy="123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U:\Training\Boat Operator's Training\EngineOutboar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545" y="2683541"/>
            <a:ext cx="3115999" cy="11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4710" y="2738891"/>
            <a:ext cx="2539478" cy="769441"/>
          </a:xfrm>
          <a:prstGeom prst="rect">
            <a:avLst/>
          </a:prstGeom>
        </p:spPr>
        <p:txBody>
          <a:bodyPr wrap="none">
            <a:spAutoFit/>
          </a:bodyPr>
          <a:lstStyle/>
          <a:p>
            <a:pPr lvl="0" fontAlgn="base">
              <a:spcBef>
                <a:spcPct val="0"/>
              </a:spcBef>
              <a:spcAft>
                <a:spcPct val="0"/>
              </a:spcAft>
              <a:defRPr/>
            </a:pPr>
            <a:r>
              <a:rPr lang="en-US" altLang="en-US" sz="4400" kern="0" dirty="0" smtClean="0">
                <a:solidFill>
                  <a:srgbClr val="0000FF"/>
                </a:solidFill>
                <a:latin typeface="Arial" panose="020B0604020202020204" pitchFamily="34" charset="0"/>
                <a:cs typeface="Arial" panose="020B0604020202020204" pitchFamily="34" charset="0"/>
              </a:rPr>
              <a:t>Outboard</a:t>
            </a:r>
            <a:endParaRPr lang="en-US" altLang="en-US" sz="4400" kern="0" dirty="0">
              <a:solidFill>
                <a:srgbClr val="0000FF"/>
              </a:solidFill>
              <a:latin typeface="Arial" panose="020B0604020202020204" pitchFamily="34" charset="0"/>
              <a:cs typeface="Arial" panose="020B0604020202020204" pitchFamily="34" charset="0"/>
            </a:endParaRPr>
          </a:p>
        </p:txBody>
      </p:sp>
      <p:pic>
        <p:nvPicPr>
          <p:cNvPr id="10" name="Picture 3" descr="U:\Training\Boat Operator's Training\EngineSternDriv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525" y="3975083"/>
            <a:ext cx="3113228" cy="115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84710" y="4169348"/>
            <a:ext cx="4612160" cy="769441"/>
          </a:xfrm>
          <a:prstGeom prst="rect">
            <a:avLst/>
          </a:prstGeom>
        </p:spPr>
        <p:txBody>
          <a:bodyPr wrap="none">
            <a:spAutoFit/>
          </a:bodyPr>
          <a:lstStyle/>
          <a:p>
            <a:pPr lvl="0" fontAlgn="base">
              <a:spcBef>
                <a:spcPct val="0"/>
              </a:spcBef>
              <a:spcAft>
                <a:spcPct val="0"/>
              </a:spcAft>
              <a:defRPr/>
            </a:pPr>
            <a:r>
              <a:rPr lang="en-US" altLang="en-US" sz="4400" kern="0" dirty="0" smtClean="0">
                <a:solidFill>
                  <a:srgbClr val="0000FF"/>
                </a:solidFill>
                <a:latin typeface="Arial" panose="020B0604020202020204" pitchFamily="34" charset="0"/>
                <a:cs typeface="Arial" panose="020B0604020202020204" pitchFamily="34" charset="0"/>
              </a:rPr>
              <a:t>Inboard/Outboard</a:t>
            </a:r>
            <a:endParaRPr lang="en-US" altLang="en-US" sz="4400" kern="0" dirty="0">
              <a:solidFill>
                <a:srgbClr val="0000FF"/>
              </a:solidFill>
              <a:latin typeface="Arial" panose="020B0604020202020204" pitchFamily="34" charset="0"/>
              <a:cs typeface="Arial" panose="020B0604020202020204" pitchFamily="34" charset="0"/>
            </a:endParaRPr>
          </a:p>
        </p:txBody>
      </p:sp>
      <p:pic>
        <p:nvPicPr>
          <p:cNvPr id="12" name="Picture 3" descr="jetengine.g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22545" y="5273488"/>
            <a:ext cx="3302109" cy="126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84710" y="5570472"/>
            <a:ext cx="2411238" cy="769441"/>
          </a:xfrm>
          <a:prstGeom prst="rect">
            <a:avLst/>
          </a:prstGeom>
        </p:spPr>
        <p:txBody>
          <a:bodyPr wrap="none">
            <a:spAutoFit/>
          </a:bodyPr>
          <a:lstStyle/>
          <a:p>
            <a:pPr lvl="0" fontAlgn="base">
              <a:spcBef>
                <a:spcPct val="0"/>
              </a:spcBef>
              <a:spcAft>
                <a:spcPct val="0"/>
              </a:spcAft>
              <a:defRPr/>
            </a:pPr>
            <a:r>
              <a:rPr lang="en-US" altLang="en-US" sz="4400" kern="0" dirty="0" smtClean="0">
                <a:solidFill>
                  <a:srgbClr val="0000FF"/>
                </a:solidFill>
                <a:latin typeface="Arial" panose="020B0604020202020204" pitchFamily="34" charset="0"/>
                <a:cs typeface="Arial" panose="020B0604020202020204" pitchFamily="34" charset="0"/>
              </a:rPr>
              <a:t>Jet Drive</a:t>
            </a:r>
            <a:endParaRPr lang="en-US" altLang="en-US" sz="4400" kern="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28389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C2CD5-50C2-4A7C-996A-3D6312B8366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7798</TotalTime>
  <Words>807</Words>
  <Application>Microsoft Office PowerPoint</Application>
  <PresentationFormat>On-screen Show (4:3)</PresentationFormat>
  <Paragraphs>140</Paragraphs>
  <Slides>17</Slides>
  <Notes>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0" baseType="lpstr">
      <vt:lpstr>Arial Unicode MS</vt:lpstr>
      <vt:lpstr>ＭＳ Ｐゴシック</vt:lpstr>
      <vt:lpstr>Arial</vt:lpstr>
      <vt:lpstr>Calibri</vt:lpstr>
      <vt:lpstr>Century Gothic</vt:lpstr>
      <vt:lpstr>Tahoma</vt:lpstr>
      <vt:lpstr>Times New Roman</vt:lpstr>
      <vt:lpstr>Wingdings</vt:lpstr>
      <vt:lpstr>Wingdings 3</vt:lpstr>
      <vt:lpstr>Content Templates</vt:lpstr>
      <vt:lpstr>Chart Color Templates</vt:lpstr>
      <vt:lpstr>Ion</vt:lpstr>
      <vt:lpstr>Bitmap Image</vt:lpstr>
      <vt:lpstr>MOTORBOAT TRAINING, Testing and licensing</vt:lpstr>
      <vt:lpstr> </vt:lpstr>
      <vt:lpstr> </vt:lpstr>
      <vt:lpstr> </vt:lpstr>
      <vt:lpstr> </vt:lpstr>
      <vt:lpstr> </vt:lpstr>
      <vt:lpstr> </vt:lpstr>
      <vt:lpstr> </vt:lpstr>
      <vt:lpstr> </vt:lpstr>
      <vt:lpstr> </vt:lpstr>
      <vt:lpstr> </vt:lpstr>
      <vt:lpstr>Diameter and Pitch</vt:lpstr>
      <vt:lpstr> </vt:lpstr>
      <vt:lpstr> </vt:lpstr>
      <vt:lpstr> </vt:lpstr>
      <vt:lpstr> </vt:lpstr>
      <vt:lpstr>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388</cp:revision>
  <dcterms:created xsi:type="dcterms:W3CDTF">2017-02-20T05:10:01Z</dcterms:created>
  <dcterms:modified xsi:type="dcterms:W3CDTF">2019-09-28T18:18:46Z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